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E714-875E-4B26-9800-4E3D8C7F87A7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DD0F-D0B7-414F-8497-FB4E8BCD9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ink%201.docx" TargetMode="External"/><Relationship Id="rId2" Type="http://schemas.openxmlformats.org/officeDocument/2006/relationships/hyperlink" Target="link%20ppt6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975"/>
            <a:ext cx="9144000" cy="7842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106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axetic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981200"/>
            <a:ext cx="91440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-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Axit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axetic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axit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quỳ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+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loại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oxit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baz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muối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axetic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etylic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CỦA  AXIT AXETIC VÀ RƯỢU ETYLIC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5240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cụ và hóa chất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cụ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Ống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nghiệm 6 chiếc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đèn cồn, diêm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ống hút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kẹp ống nghiệm, 2 giá để ống nghiệm, 1 giá thí nghiệm.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2. Hóa chất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Dung dịch axit axetic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Dung dịch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muối ăn bão hòa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dịch axit sunfuric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Dung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dịch rượu etylic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Kẽm viên, Canxicacbonat, CuO, Quỳ tím</a:t>
            </a:r>
            <a:endParaRPr kumimoji="0" lang="vi-V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99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I.</a:t>
            </a:r>
            <a:r>
              <a:rPr kumimoji="0" lang="en-US" sz="2400" b="1" i="0" u="sng" strike="noStrike" kern="1200" cap="none" spc="0" normalizeH="0" noProof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 hành thí nghiệm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 CỦA  AXIT AXETIC VÀ RƯỢU ETYLIC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371598"/>
          <a:ext cx="9144000" cy="541020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029200"/>
                <a:gridCol w="1905000"/>
                <a:gridCol w="2209800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000" baseline="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TIẾN  HÀNH</a:t>
                      </a:r>
                      <a:endParaRPr lang="en-US" sz="2000" noProof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 TƯỢNG</a:t>
                      </a:r>
                      <a:endParaRPr lang="en-US" sz="2000" noProof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PTHH</a:t>
                      </a:r>
                      <a:r>
                        <a:rPr lang="en-US" sz="2000" baseline="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(nếu có)</a:t>
                      </a:r>
                      <a:endParaRPr lang="en-US" sz="2000" noProof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962">
                <a:tc>
                  <a:txBody>
                    <a:bodyPr/>
                    <a:lstStyle/>
                    <a:p>
                      <a:endParaRPr lang="en-US" sz="2400" b="1" noProof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endParaRPr lang="en-US" sz="2400" b="1" noProof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endParaRPr lang="en-US" sz="2400" b="1" noProof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en-US" sz="2400" b="1" noProof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0" y="838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 1: </a:t>
            </a:r>
            <a:r>
              <a:rPr lang="en-US" sz="2400" b="1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 axit của axit axetic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981200"/>
            <a:ext cx="4953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Cho vào ống nghiệm 1 một mẩu giấy quỳ tím, sau đó nhỏ vào khoảng 1ml  dung dịch axit axetic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124200"/>
            <a:ext cx="5029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b="1" noProof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 vào ống nghiệm 2 một viên Zn, sau đó nhỏ thêm vào khoảng 2ml dung dịch axit axetic</a:t>
            </a:r>
            <a:endParaRPr lang="en-US" sz="2400" b="1" noProof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3434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 vào ống nghiệm 3 một </a:t>
            </a:r>
            <a:r>
              <a:rPr lang="en-US" sz="24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 vôi, sau đó nhỏ thêm vào khoảng 2ml dung dịch axit axetic</a:t>
            </a:r>
            <a:endParaRPr lang="en-US" sz="2400" b="1" noProof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5562600"/>
            <a:ext cx="510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b="1" noProof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 vào ống nghiệm  4 một ít CuO sau đó nhỏ thêm tiếp vào khoảng 2ml dung dịch axit axetic</a:t>
            </a:r>
            <a:endParaRPr lang="en-US" sz="2400" b="1" noProof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 60. Thực hành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 CHẤT CỦA  AXIT AXETIC VÀ RƯỢU ETYLIC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 1: </a:t>
            </a:r>
            <a:r>
              <a:rPr lang="en-US" sz="2400" b="1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 axit của axit axetic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447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 2: </a:t>
            </a:r>
            <a:r>
              <a:rPr lang="en-US" sz="2400" b="1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 ứng của rượu Etylic với axit axetic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905000"/>
          <a:ext cx="9144000" cy="3657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029200"/>
                <a:gridCol w="1905000"/>
                <a:gridCol w="2209800"/>
              </a:tblGrid>
              <a:tr h="422174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000" baseline="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TIẾN  HÀNH</a:t>
                      </a:r>
                      <a:endParaRPr lang="en-US" sz="2000" noProof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 TƯỢNG</a:t>
                      </a:r>
                      <a:endParaRPr lang="en-US" sz="2000" noProof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PTHH</a:t>
                      </a:r>
                      <a:r>
                        <a:rPr lang="en-US" sz="2000" baseline="0" noProof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(nếu có)</a:t>
                      </a:r>
                      <a:endParaRPr lang="en-US" sz="2000" noProof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26">
                <a:tc>
                  <a:txBody>
                    <a:bodyPr/>
                    <a:lstStyle/>
                    <a:p>
                      <a:endParaRPr lang="en-US" sz="2400" b="1" noProof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2438401"/>
            <a:ext cx="495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Cho vào ống nghiệm A 2ml dung dịch rượu etylic 96</a:t>
            </a:r>
            <a:r>
              <a:rPr lang="en-US" sz="2000" b="1" baseline="30000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2ml dung dịch axit axetic, nhỏ thêm từ từ khoảng 1ml axit sunfuric đặc, lắc đều.</a:t>
            </a:r>
          </a:p>
          <a:p>
            <a:pPr algn="just"/>
            <a:r>
              <a:rPr lang="en-US" sz="2000" b="1" noProof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Đun nhẹ hỗn hợp cho chất lỏng bay hơi từ từ sang ống nghiệm B, đến khi chất lỏng trong ống A còn lại 1/3 thể tích đầu thì ngừng đun. Cho thêm 2ml dd muối ăn bão hòa, lắc rồi để yên. Nhận xét mùi của lớp chất lỏng nổi trên mặt nước</a:t>
            </a:r>
            <a:endParaRPr lang="en-US" sz="2000" b="1" noProof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 60. Thực hành</a:t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 CHẤT CỦA  AXIT AXETIC VÀ RƯỢU ETYLIC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600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 1: </a:t>
            </a:r>
            <a:r>
              <a:rPr lang="en-US" sz="2400" b="1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 axit của axit axetic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2133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 2: </a:t>
            </a:r>
            <a:r>
              <a:rPr lang="en-US" sz="2400" b="1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 ứng của rượu Etylic với axit axetic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2590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II.</a:t>
            </a:r>
            <a:r>
              <a:rPr kumimoji="0" lang="en-US" sz="2400" b="1" i="0" u="sng" strike="noStrike" kern="1200" cap="none" spc="0" normalizeH="0" noProof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u="sng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 bản tường trình</a:t>
            </a:r>
            <a:endParaRPr kumimoji="0" lang="en-US" sz="2400" b="1" i="0" u="none" strike="noStrike" kern="1200" cap="none" spc="0" normalizeH="0" baseline="0" noProof="1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ight Arrow 11">
            <a:hlinkClick r:id="rId2" action="ppaction://hlinkfile"/>
          </p:cNvPr>
          <p:cNvSpPr/>
          <p:nvPr/>
        </p:nvSpPr>
        <p:spPr>
          <a:xfrm>
            <a:off x="8610600" y="6400800"/>
            <a:ext cx="228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rId3" action="ppaction://hlinkfile"/>
          </p:cNvPr>
          <p:cNvSpPr/>
          <p:nvPr/>
        </p:nvSpPr>
        <p:spPr>
          <a:xfrm>
            <a:off x="7848600" y="6400800"/>
            <a:ext cx="304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Glucozơ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Glucozơ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280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Kiểm tra bài cũ</vt:lpstr>
      <vt:lpstr>Tiết 60. Thực hành TÍNH CHẤT CỦA  AXIT AXETIC VÀ RƯỢU ETYLIC</vt:lpstr>
      <vt:lpstr>Tiết 60. Thực hành TÍNH CHẤT CỦA  AXIT AXETIC VÀ RƯỢU ETYLIC</vt:lpstr>
      <vt:lpstr>Slide 4</vt:lpstr>
      <vt:lpstr>Slide 5</vt:lpstr>
      <vt:lpstr>HƯỚNG DẪN VỀ NHÀ</vt:lpstr>
    </vt:vector>
  </TitlesOfParts>
  <Company>Vinaghost.Com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Vinaghost.Com</dc:creator>
  <cp:lastModifiedBy>Vinaghost.Com</cp:lastModifiedBy>
  <cp:revision>23</cp:revision>
  <dcterms:created xsi:type="dcterms:W3CDTF">2012-03-20T04:10:18Z</dcterms:created>
  <dcterms:modified xsi:type="dcterms:W3CDTF">2012-03-26T15:29:32Z</dcterms:modified>
</cp:coreProperties>
</file>